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2.svg" ContentType="image/svg+xml"/>
  <Override PartName="/ppt/media/image22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Cormorant Garamond Bold Italics" panose="00000800000000000000"/>
      <p:boldItalic r:id="rId19"/>
    </p:embeddedFont>
    <p:embeddedFont>
      <p:font typeface="Quicksand"/>
      <p:regular r:id="rId20"/>
    </p:embeddedFont>
    <p:embeddedFont>
      <p:font typeface="Quicksand Bold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jpe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78417"/>
            <a:ext cx="16229942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000"/>
              </a:lnSpc>
              <a:spcBef>
                <a:spcPct val="0"/>
              </a:spcBef>
            </a:pPr>
            <a:r>
              <a:rPr lang="en-US" sz="100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PROIECT FOTOVOLTAICE</a:t>
            </a:r>
            <a:endParaRPr lang="en-US" sz="100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618706" y="90374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86243" y="5491417"/>
            <a:ext cx="754757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Andrei Alexandru</a:t>
            </a:r>
            <a:endParaRPr lang="en-US" sz="3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Mita Alexandra</a:t>
            </a:r>
            <a:endParaRPr lang="en-US" sz="3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Paraschiv Raluca</a:t>
            </a:r>
            <a:endParaRPr lang="en-US" sz="3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Pătrușel Bianca</a:t>
            </a:r>
            <a:endParaRPr lang="en-US" sz="30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3321850" y="2430746"/>
            <a:ext cx="11643643" cy="52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95"/>
              </a:lnSpc>
              <a:spcBef>
                <a:spcPct val="0"/>
              </a:spcBef>
            </a:pPr>
            <a:r>
              <a:rPr lang="en-US" sz="314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Proiect sincretic Korodi</a:t>
            </a:r>
            <a:endParaRPr lang="en-US" sz="314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646742" y="807892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1610" y="1997230"/>
            <a:ext cx="8713418" cy="6108569"/>
          </a:xfrm>
          <a:custGeom>
            <a:avLst/>
            <a:gdLst/>
            <a:ahLst/>
            <a:cxnLst/>
            <a:rect l="l" t="t" r="r" b="b"/>
            <a:pathLst>
              <a:path w="8713418" h="6108569">
                <a:moveTo>
                  <a:pt x="0" y="0"/>
                </a:moveTo>
                <a:lnTo>
                  <a:pt x="8713418" y="0"/>
                </a:lnTo>
                <a:lnTo>
                  <a:pt x="8713418" y="6108569"/>
                </a:lnTo>
                <a:lnTo>
                  <a:pt x="0" y="6108569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b="-103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64490" y="990600"/>
            <a:ext cx="4131980" cy="8121829"/>
          </a:xfrm>
          <a:custGeom>
            <a:avLst/>
            <a:gdLst/>
            <a:ahLst/>
            <a:cxnLst/>
            <a:rect l="l" t="t" r="r" b="b"/>
            <a:pathLst>
              <a:path w="4131980" h="8121829">
                <a:moveTo>
                  <a:pt x="0" y="0"/>
                </a:moveTo>
                <a:lnTo>
                  <a:pt x="4131980" y="0"/>
                </a:lnTo>
                <a:lnTo>
                  <a:pt x="4131980" y="8121829"/>
                </a:lnTo>
                <a:lnTo>
                  <a:pt x="0" y="8121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81610" y="599709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 Node Red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781610" y="881668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3" y="0"/>
                </a:lnTo>
                <a:lnTo>
                  <a:pt x="2968853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2533759" y="15849"/>
            <a:ext cx="5754241" cy="10636808"/>
            <a:chOff x="0" y="0"/>
            <a:chExt cx="1515520" cy="2801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5520" cy="2801464"/>
            </a:xfrm>
            <a:custGeom>
              <a:avLst/>
              <a:gdLst/>
              <a:ahLst/>
              <a:cxnLst/>
              <a:rect l="l" t="t" r="r" b="b"/>
              <a:pathLst>
                <a:path w="1515520" h="2801464">
                  <a:moveTo>
                    <a:pt x="0" y="0"/>
                  </a:moveTo>
                  <a:lnTo>
                    <a:pt x="1515520" y="0"/>
                  </a:lnTo>
                  <a:lnTo>
                    <a:pt x="1515520" y="2801464"/>
                  </a:lnTo>
                  <a:lnTo>
                    <a:pt x="0" y="2801464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15520" cy="2849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760810" y="15849"/>
            <a:ext cx="6527190" cy="7724434"/>
            <a:chOff x="0" y="0"/>
            <a:chExt cx="8702920" cy="1029924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1"/>
            <a:srcRect t="5621" b="5621"/>
            <a:stretch>
              <a:fillRect/>
            </a:stretch>
          </p:blipFill>
          <p:spPr>
            <a:xfrm>
              <a:off x="0" y="0"/>
              <a:ext cx="8702920" cy="10299246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64811" y="1313205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Cum functioneaza?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4811" y="3663764"/>
            <a:ext cx="4015681" cy="327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5"/>
              </a:lnSpc>
              <a:spcBef>
                <a:spcPct val="0"/>
              </a:spcBef>
            </a:pPr>
            <a:r>
              <a:rPr lang="en-US" sz="3095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Implică reglarea motoarelor care asigură mișcarea pe două axe în funcție de informația senzorială.</a:t>
            </a:r>
            <a:endParaRPr lang="en-US" sz="3095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219914" y="2666333"/>
            <a:ext cx="5715500" cy="7620667"/>
          </a:xfrm>
          <a:custGeom>
            <a:avLst/>
            <a:gdLst/>
            <a:ahLst/>
            <a:cxnLst/>
            <a:rect l="l" t="t" r="r" b="b"/>
            <a:pathLst>
              <a:path w="5715500" h="7620667">
                <a:moveTo>
                  <a:pt x="0" y="0"/>
                </a:moveTo>
                <a:lnTo>
                  <a:pt x="5715500" y="0"/>
                </a:lnTo>
                <a:lnTo>
                  <a:pt x="5715500" y="7620667"/>
                </a:lnTo>
                <a:lnTo>
                  <a:pt x="0" y="7620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10880" y="714009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74152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767060" y="10287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6276273" y="-1080628"/>
            <a:ext cx="6677451" cy="117968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543742"/>
            <a:ext cx="948074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Demonstratie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2710" y="3369664"/>
            <a:ext cx="11402580" cy="318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10"/>
              </a:lnSpc>
              <a:spcBef>
                <a:spcPct val="0"/>
              </a:spcBef>
            </a:pPr>
            <a:r>
              <a:rPr lang="en-US" sz="18575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Multumim!</a:t>
            </a:r>
            <a:endParaRPr lang="en-US" sz="18575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48374" y="-316902"/>
            <a:ext cx="10586562" cy="10777393"/>
            <a:chOff x="0" y="0"/>
            <a:chExt cx="2788230" cy="2838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8230" cy="2838490"/>
            </a:xfrm>
            <a:custGeom>
              <a:avLst/>
              <a:gdLst/>
              <a:ahLst/>
              <a:cxnLst/>
              <a:rect l="l" t="t" r="r" b="b"/>
              <a:pathLst>
                <a:path w="2788230" h="2838490">
                  <a:moveTo>
                    <a:pt x="0" y="0"/>
                  </a:moveTo>
                  <a:lnTo>
                    <a:pt x="2788230" y="0"/>
                  </a:lnTo>
                  <a:lnTo>
                    <a:pt x="2788230" y="2838490"/>
                  </a:lnTo>
                  <a:lnTo>
                    <a:pt x="0" y="2838490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88230" cy="2886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45930" y="1199467"/>
            <a:ext cx="9650172" cy="8250897"/>
          </a:xfrm>
          <a:custGeom>
            <a:avLst/>
            <a:gdLst/>
            <a:ahLst/>
            <a:cxnLst/>
            <a:rect l="l" t="t" r="r" b="b"/>
            <a:pathLst>
              <a:path w="9650172" h="8250897">
                <a:moveTo>
                  <a:pt x="0" y="0"/>
                </a:moveTo>
                <a:lnTo>
                  <a:pt x="9650172" y="0"/>
                </a:lnTo>
                <a:lnTo>
                  <a:pt x="9650172" y="8250897"/>
                </a:lnTo>
                <a:lnTo>
                  <a:pt x="0" y="825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31613" y="1085167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Schema Thinker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31613" y="3552825"/>
            <a:ext cx="6938067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-Arduino Uno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-Breadboard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-2 servo MG995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-un panou folovoltaic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-hw-872 a/b/c (modul senzor de curent)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-FT232 (Conversie USB la Serial (UART))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31613" y="2823184"/>
            <a:ext cx="693806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Componente:</a:t>
            </a:r>
            <a:endParaRPr lang="en-US" sz="2800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048374" y="-316902"/>
            <a:ext cx="10586562" cy="10777393"/>
            <a:chOff x="0" y="0"/>
            <a:chExt cx="2788230" cy="2838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8230" cy="2838490"/>
            </a:xfrm>
            <a:custGeom>
              <a:avLst/>
              <a:gdLst/>
              <a:ahLst/>
              <a:cxnLst/>
              <a:rect l="l" t="t" r="r" b="b"/>
              <a:pathLst>
                <a:path w="2788230" h="2838490">
                  <a:moveTo>
                    <a:pt x="0" y="0"/>
                  </a:moveTo>
                  <a:lnTo>
                    <a:pt x="2788230" y="0"/>
                  </a:lnTo>
                  <a:lnTo>
                    <a:pt x="2788230" y="2838490"/>
                  </a:lnTo>
                  <a:lnTo>
                    <a:pt x="0" y="2838490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88230" cy="2886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974931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37828" y="-1682019"/>
            <a:ext cx="9273541" cy="13177322"/>
          </a:xfrm>
          <a:custGeom>
            <a:avLst/>
            <a:gdLst/>
            <a:ahLst/>
            <a:cxnLst/>
            <a:rect l="l" t="t" r="r" b="b"/>
            <a:pathLst>
              <a:path w="9273541" h="13177322">
                <a:moveTo>
                  <a:pt x="0" y="0"/>
                </a:moveTo>
                <a:lnTo>
                  <a:pt x="9273541" y="0"/>
                </a:lnTo>
                <a:lnTo>
                  <a:pt x="9273541" y="13177322"/>
                </a:lnTo>
                <a:lnTo>
                  <a:pt x="0" y="13177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8482" y="1085167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Proiectare macheta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58482" y="3552825"/>
            <a:ext cx="6938067" cy="357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-placile cu orificu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-placa de baza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-placa pe care sta panou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-cilindrul de învartire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-săculeți pentru echilibru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4080"/>
              </a:lnSpc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-cilindru mic pentru servo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>
              <a:lnSpc>
                <a:spcPts val="4080"/>
              </a:lnSpc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358482" y="2823184"/>
            <a:ext cx="693806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Componente:</a:t>
            </a:r>
            <a:endParaRPr lang="en-US" sz="2800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3867376"/>
            <a:chOff x="0" y="0"/>
            <a:chExt cx="4816593" cy="10185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18568"/>
            </a:xfrm>
            <a:custGeom>
              <a:avLst/>
              <a:gdLst/>
              <a:ahLst/>
              <a:cxnLst/>
              <a:rect l="l" t="t" r="r" b="b"/>
              <a:pathLst>
                <a:path w="4816592" h="1018568">
                  <a:moveTo>
                    <a:pt x="0" y="0"/>
                  </a:moveTo>
                  <a:lnTo>
                    <a:pt x="4816592" y="0"/>
                  </a:lnTo>
                  <a:lnTo>
                    <a:pt x="4816592" y="1018568"/>
                  </a:lnTo>
                  <a:lnTo>
                    <a:pt x="0" y="1018568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066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5"/>
                </a:lnSpc>
              </a:pPr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2486" y="2324247"/>
            <a:ext cx="4767719" cy="6356958"/>
          </a:xfrm>
          <a:custGeom>
            <a:avLst/>
            <a:gdLst/>
            <a:ahLst/>
            <a:cxnLst/>
            <a:rect l="l" t="t" r="r" b="b"/>
            <a:pathLst>
              <a:path w="4767719" h="6356958">
                <a:moveTo>
                  <a:pt x="0" y="0"/>
                </a:moveTo>
                <a:lnTo>
                  <a:pt x="4767719" y="0"/>
                </a:lnTo>
                <a:lnTo>
                  <a:pt x="476771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27033" y="2206124"/>
            <a:ext cx="5199993" cy="6087717"/>
          </a:xfrm>
          <a:custGeom>
            <a:avLst/>
            <a:gdLst/>
            <a:ahLst/>
            <a:cxnLst/>
            <a:rect l="l" t="t" r="r" b="b"/>
            <a:pathLst>
              <a:path w="5199993" h="6087717">
                <a:moveTo>
                  <a:pt x="0" y="0"/>
                </a:moveTo>
                <a:lnTo>
                  <a:pt x="5199993" y="0"/>
                </a:lnTo>
                <a:lnTo>
                  <a:pt x="5199993" y="6087717"/>
                </a:lnTo>
                <a:lnTo>
                  <a:pt x="0" y="6087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278" b="-2557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38216" y="2324247"/>
            <a:ext cx="4767719" cy="6356958"/>
          </a:xfrm>
          <a:custGeom>
            <a:avLst/>
            <a:gdLst/>
            <a:ahLst/>
            <a:cxnLst/>
            <a:rect l="l" t="t" r="r" b="b"/>
            <a:pathLst>
              <a:path w="4767719" h="6356958">
                <a:moveTo>
                  <a:pt x="0" y="0"/>
                </a:moveTo>
                <a:lnTo>
                  <a:pt x="4767718" y="0"/>
                </a:lnTo>
                <a:lnTo>
                  <a:pt x="476771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99709"/>
            <a:ext cx="939024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,,Preparare” Proiect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27699" y="5114925"/>
            <a:ext cx="434491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660540" y="8483796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961529" y="4029710"/>
            <a:ext cx="48819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Macheta finală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4384" y="3595524"/>
            <a:ext cx="5348229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Over the past years, we've observed Warner &amp; Spencer’s product sales going down because of some reason.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4384" y="3161819"/>
            <a:ext cx="534822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Current Sales Trends:</a:t>
            </a:r>
            <a:endParaRPr lang="en-US" sz="2800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4384" y="6990424"/>
            <a:ext cx="5352545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Direct feedback from our customers has highlighted areas for improvement</a:t>
            </a:r>
            <a:endParaRPr lang="en-US" sz="240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4384" y="6556719"/>
            <a:ext cx="535254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Customer Feedback:</a:t>
            </a:r>
            <a:endParaRPr lang="en-US" sz="2800" b="1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-636987"/>
            <a:ext cx="6409250" cy="11219694"/>
          </a:xfrm>
          <a:custGeom>
            <a:avLst/>
            <a:gdLst/>
            <a:ahLst/>
            <a:cxnLst/>
            <a:rect l="l" t="t" r="r" b="b"/>
            <a:pathLst>
              <a:path w="6409250" h="11219694">
                <a:moveTo>
                  <a:pt x="0" y="0"/>
                </a:moveTo>
                <a:lnTo>
                  <a:pt x="6409250" y="0"/>
                </a:lnTo>
                <a:lnTo>
                  <a:pt x="6409250" y="11219694"/>
                </a:lnTo>
                <a:lnTo>
                  <a:pt x="0" y="1121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43429" y="-1268109"/>
            <a:ext cx="6330775" cy="13725257"/>
          </a:xfrm>
          <a:custGeom>
            <a:avLst/>
            <a:gdLst/>
            <a:ahLst/>
            <a:cxnLst/>
            <a:rect l="l" t="t" r="r" b="b"/>
            <a:pathLst>
              <a:path w="6330775" h="13725257">
                <a:moveTo>
                  <a:pt x="0" y="0"/>
                </a:moveTo>
                <a:lnTo>
                  <a:pt x="6330775" y="0"/>
                </a:lnTo>
                <a:lnTo>
                  <a:pt x="6330775" y="13725257"/>
                </a:lnTo>
                <a:lnTo>
                  <a:pt x="0" y="13725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91500" y="5594520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8"/>
                </a:lnTo>
                <a:lnTo>
                  <a:pt x="0" y="28336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" y="2095500"/>
            <a:ext cx="13658215" cy="7927340"/>
          </a:xfrm>
          <a:custGeom>
            <a:avLst/>
            <a:gdLst/>
            <a:ahLst/>
            <a:cxnLst/>
            <a:rect l="l" t="t" r="r" b="b"/>
            <a:pathLst>
              <a:path w="14431239" h="8616475">
                <a:moveTo>
                  <a:pt x="0" y="0"/>
                </a:moveTo>
                <a:lnTo>
                  <a:pt x="14431239" y="0"/>
                </a:lnTo>
                <a:lnTo>
                  <a:pt x="14431239" y="8616475"/>
                </a:lnTo>
                <a:lnTo>
                  <a:pt x="0" y="861647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r="-3305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28942"/>
            <a:ext cx="1153482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Codul utilizat testare servo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7376" y="2419118"/>
            <a:ext cx="8683766" cy="6360858"/>
          </a:xfrm>
          <a:custGeom>
            <a:avLst/>
            <a:gdLst/>
            <a:ahLst/>
            <a:cxnLst/>
            <a:rect l="l" t="t" r="r" b="b"/>
            <a:pathLst>
              <a:path w="8683766" h="6360858">
                <a:moveTo>
                  <a:pt x="0" y="0"/>
                </a:moveTo>
                <a:lnTo>
                  <a:pt x="8683766" y="0"/>
                </a:lnTo>
                <a:lnTo>
                  <a:pt x="8683766" y="6360858"/>
                </a:lnTo>
                <a:lnTo>
                  <a:pt x="0" y="636085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73642" y="2109476"/>
            <a:ext cx="7859205" cy="6670500"/>
          </a:xfrm>
          <a:custGeom>
            <a:avLst/>
            <a:gdLst/>
            <a:ahLst/>
            <a:cxnLst/>
            <a:rect l="l" t="t" r="r" b="b"/>
            <a:pathLst>
              <a:path w="7859205" h="6670500">
                <a:moveTo>
                  <a:pt x="0" y="0"/>
                </a:moveTo>
                <a:lnTo>
                  <a:pt x="7859204" y="0"/>
                </a:lnTo>
                <a:lnTo>
                  <a:pt x="7859204" y="6670500"/>
                </a:lnTo>
                <a:lnTo>
                  <a:pt x="0" y="667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99709"/>
            <a:ext cx="1153482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Codul cu unghiuri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81610" y="8816683"/>
            <a:ext cx="2968854" cy="441617"/>
          </a:xfrm>
          <a:custGeom>
            <a:avLst/>
            <a:gdLst/>
            <a:ahLst/>
            <a:cxnLst/>
            <a:rect l="l" t="t" r="r" b="b"/>
            <a:pathLst>
              <a:path w="2968854" h="441617">
                <a:moveTo>
                  <a:pt x="0" y="0"/>
                </a:moveTo>
                <a:lnTo>
                  <a:pt x="2968853" y="0"/>
                </a:lnTo>
                <a:lnTo>
                  <a:pt x="2968853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68" y="3002937"/>
            <a:ext cx="18818136" cy="4281126"/>
          </a:xfrm>
          <a:custGeom>
            <a:avLst/>
            <a:gdLst/>
            <a:ahLst/>
            <a:cxnLst/>
            <a:rect l="l" t="t" r="r" b="b"/>
            <a:pathLst>
              <a:path w="18818136" h="4281126">
                <a:moveTo>
                  <a:pt x="0" y="0"/>
                </a:moveTo>
                <a:lnTo>
                  <a:pt x="18818136" y="0"/>
                </a:lnTo>
                <a:lnTo>
                  <a:pt x="18818136" y="4281126"/>
                </a:lnTo>
                <a:lnTo>
                  <a:pt x="0" y="428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24184" y="914400"/>
            <a:ext cx="811530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Diagramă de stare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09034"/>
            <a:ext cx="8213366" cy="7243011"/>
          </a:xfrm>
          <a:custGeom>
            <a:avLst/>
            <a:gdLst/>
            <a:ahLst/>
            <a:cxnLst/>
            <a:rect l="l" t="t" r="r" b="b"/>
            <a:pathLst>
              <a:path w="8213366" h="7243011">
                <a:moveTo>
                  <a:pt x="0" y="0"/>
                </a:moveTo>
                <a:lnTo>
                  <a:pt x="8213366" y="0"/>
                </a:lnTo>
                <a:lnTo>
                  <a:pt x="8213366" y="7243011"/>
                </a:lnTo>
                <a:lnTo>
                  <a:pt x="0" y="7243011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13366" y="809034"/>
            <a:ext cx="9777572" cy="4571015"/>
          </a:xfrm>
          <a:custGeom>
            <a:avLst/>
            <a:gdLst/>
            <a:ahLst/>
            <a:cxnLst/>
            <a:rect l="l" t="t" r="r" b="b"/>
            <a:pathLst>
              <a:path w="9777572" h="4571015">
                <a:moveTo>
                  <a:pt x="0" y="0"/>
                </a:moveTo>
                <a:lnTo>
                  <a:pt x="9777572" y="0"/>
                </a:lnTo>
                <a:lnTo>
                  <a:pt x="9777572" y="4571015"/>
                </a:lnTo>
                <a:lnTo>
                  <a:pt x="0" y="4571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90037" y="5130150"/>
            <a:ext cx="4107926" cy="3784064"/>
          </a:xfrm>
          <a:custGeom>
            <a:avLst/>
            <a:gdLst/>
            <a:ahLst/>
            <a:cxnLst/>
            <a:rect l="l" t="t" r="r" b="b"/>
            <a:pathLst>
              <a:path w="4107926" h="3784064">
                <a:moveTo>
                  <a:pt x="0" y="0"/>
                </a:moveTo>
                <a:lnTo>
                  <a:pt x="4107926" y="0"/>
                </a:lnTo>
                <a:lnTo>
                  <a:pt x="4107926" y="3784064"/>
                </a:lnTo>
                <a:lnTo>
                  <a:pt x="0" y="3784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93405" y="5906135"/>
            <a:ext cx="5894595" cy="335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 b="1" i="1">
                <a:solidFill>
                  <a:srgbClr val="0F4662"/>
                </a:solidFill>
                <a:latin typeface="Cormorant Garamond Bold Italics" panose="00000800000000000000"/>
                <a:ea typeface="Cormorant Garamond Bold Italics" panose="00000800000000000000"/>
                <a:cs typeface="Cormorant Garamond Bold Italics" panose="00000800000000000000"/>
                <a:sym typeface="Cormorant Garamond Bold Italics" panose="00000800000000000000"/>
              </a:rPr>
              <a:t>Calculul unghiurilor de referință</a:t>
            </a:r>
            <a:endParaRPr lang="en-US" sz="6400" b="1" i="1">
              <a:solidFill>
                <a:srgbClr val="0F4662"/>
              </a:solidFill>
              <a:latin typeface="Cormorant Garamond Bold Italics" panose="00000800000000000000"/>
              <a:ea typeface="Cormorant Garamond Bold Italics" panose="00000800000000000000"/>
              <a:cs typeface="Cormorant Garamond Bold Italics" panose="00000800000000000000"/>
              <a:sym typeface="Cormorant Garamond Bold Italics" panose="000008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118510" y="8914214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914</Words>
  <Application>WPS Presentation</Application>
  <PresentationFormat>On-screen Show (4:3)</PresentationFormat>
  <Paragraphs>63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Cormorant Garamond Bold Italics</vt:lpstr>
      <vt:lpstr>Quicksand</vt:lpstr>
      <vt:lpstr>Quicksand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Blue Simple Modern Enhancing Sales Strategy Presentation</dc:title>
  <dc:creator/>
  <cp:lastModifiedBy>aleee2018</cp:lastModifiedBy>
  <cp:revision>2</cp:revision>
  <dcterms:created xsi:type="dcterms:W3CDTF">2006-08-16T00:00:00Z</dcterms:created>
  <dcterms:modified xsi:type="dcterms:W3CDTF">2025-06-04T12:29:33Z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57F436992F9A48819BAE983D9E8E4CFB_12</vt:lpwstr>
  </property>
  <property fmtid="{D5CDD505-2E9C-101B-9397-08002B2CF9AE}" pid="3" name="KSOProductBuildVer">
    <vt:lpwstr>1033-12.2.0.21179</vt:lpwstr>
  </property>
</Properties>
</file>